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type="screen16x9" cy="6858000" cx="12192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tableStyles" Target="tableStyle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62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6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6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zh-CN" lang="en-US" smtClean="0"/>
              <a:t>Click to edit Master subtitle style</a:t>
            </a:r>
            <a:endParaRPr dirty="0" lang="en-US"/>
          </a:p>
        </p:txBody>
      </p:sp>
      <p:sp>
        <p:nvSpPr>
          <p:cNvPr id="104859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3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0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6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3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41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42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4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4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47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48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4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50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5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5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55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56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5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5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5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zh-CN" lang="en-US" smtClean="0"/>
              <a:t>Click icon to add picture</a:t>
            </a:r>
            <a:endParaRPr dirty="0" lang="en-US"/>
          </a:p>
        </p:txBody>
      </p:sp>
      <p:sp>
        <p:nvSpPr>
          <p:cNvPr id="1048626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"/>
          <p:cNvSpPr txBox="1"/>
          <p:nvPr/>
        </p:nvSpPr>
        <p:spPr>
          <a:xfrm>
            <a:off x="6064841" y="3219449"/>
            <a:ext cx="5863168" cy="2743200"/>
          </a:xfrm>
          <a:prstGeom prst="rect"/>
          <a:noFill/>
          <a:ln>
            <a:noFill/>
            <a:prstDash val="solid"/>
          </a:ln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STUDENT NAME: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P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r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i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y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a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.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M</a:t>
            </a:r>
            <a:endParaRPr sz="2000" lang="en-GB">
              <a:solidFill>
                <a:srgbClr val="000000"/>
              </a:solidFill>
              <a:latin typeface="Noto Serif CJK JP"/>
              <a:ea typeface="Noto Serif CJK JP"/>
              <a:cs typeface="Noto Sans Khmer UI"/>
            </a:endParaRPr>
          </a:p>
          <a:p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REGISTER NO AND NMID: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3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0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4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3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0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4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2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4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u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1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8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0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3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2</a:t>
            </a:r>
            <a:endParaRPr sz="2000" lang="en-GB">
              <a:solidFill>
                <a:srgbClr val="000000"/>
              </a:solidFill>
              <a:latin typeface="Noto Serif CJK JP"/>
              <a:ea typeface="Noto Serif CJK JP"/>
              <a:cs typeface="Noto Sans Khmer UI"/>
            </a:endParaRPr>
          </a:p>
          <a:p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DEPARTMENT: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B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s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c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.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C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o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m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p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uter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S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cience </a:t>
            </a:r>
            <a:endParaRPr sz="2000" lang="en-GB">
              <a:solidFill>
                <a:srgbClr val="000000"/>
              </a:solidFill>
              <a:latin typeface="Noto Serif CJK JP"/>
              <a:ea typeface="Noto Serif CJK JP"/>
              <a:cs typeface="Noto Sans Khmer UI"/>
            </a:endParaRPr>
          </a:p>
          <a:p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COLLEGE: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A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r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i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n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g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e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r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A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n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n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a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A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r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t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s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a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n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d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S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c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i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ence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C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o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l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l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e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g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e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/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T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h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i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r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u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v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a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l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l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ur 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U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n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i</a:t>
            </a:r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versity </a:t>
            </a:r>
            <a:endParaRPr sz="2000" lang="en-GB">
              <a:solidFill>
                <a:srgbClr val="000000"/>
              </a:solidFill>
              <a:latin typeface="Noto Serif CJK JP"/>
              <a:ea typeface="Noto Serif CJK JP"/>
              <a:cs typeface="Noto Sans Khmer UI"/>
            </a:endParaRPr>
          </a:p>
          <a:p>
            <a:r>
              <a:rPr altLang="en-GB" sz="2000" lang="en-US">
                <a:solidFill>
                  <a:srgbClr val="000000"/>
                </a:solidFill>
                <a:latin typeface="Noto Serif CJK JP"/>
                <a:ea typeface="Noto Serif CJK JP"/>
                <a:cs typeface="Noto Sans Khmer UI"/>
              </a:rPr>
              <a:t>         </a:t>
            </a:r>
            <a:endParaRPr sz="2000" lang="en-GB">
              <a:solidFill>
                <a:srgbClr val="000000"/>
              </a:solidFill>
              <a:latin typeface="Noto Serif CJK JP"/>
              <a:ea typeface="Noto Serif CJK JP"/>
              <a:cs typeface="Noto Sans Khmer UI"/>
            </a:endParaRPr>
          </a:p>
        </p:txBody>
      </p:sp>
      <p:sp>
        <p:nvSpPr>
          <p:cNvPr id="1048595" name="object 7"/>
          <p:cNvSpPr txBox="1">
            <a:spLocks noGrp="1"/>
          </p:cNvSpPr>
          <p:nvPr/>
        </p:nvSpPr>
        <p:spPr>
          <a:xfrm>
            <a:off x="2449062" y="948701"/>
            <a:ext cx="7972117" cy="546100"/>
          </a:xfrm>
          <a:prstGeom prst="rect"/>
          <a:noFill/>
          <a:ln w="63500">
            <a:noFill/>
            <a:prstDash val="solid"/>
          </a:ln>
        </p:spPr>
        <p:txBody>
          <a:bodyPr anchor="t" anchorCtr="1" bIns="0" lIns="0" rIns="0" tIns="0" wrap="square">
            <a:spAutoFit/>
          </a:bodyPr>
          <a:lstStyle>
            <a:lvl1pPr>
              <a:defRPr b="0" sz="3200" i="0">
                <a:solidFill>
                  <a:srgbClr val="000000"/>
                </a:solidFill>
                <a:latin typeface="Trebuchet MS"/>
                <a:cs typeface="Trebuchet MS"/>
              </a:defRPr>
            </a:lvl1pPr>
          </a:lstStyle>
          <a:p>
            <a:pPr indent="0" marL="2870835">
              <a:spcBef>
                <a:spcPts val="130"/>
              </a:spcBef>
              <a:buNone/>
            </a:pPr>
            <a:r>
              <a:rPr altLang="en-GB" b="1" dirty="0" sz="3200" i="0" lang="en-US" spc="15">
                <a:solidFill>
                  <a:srgbClr val="0F0F0F"/>
                </a:solidFill>
                <a:effectLst/>
                <a:latin typeface="Noto Sans Khmer UI"/>
                <a:ea typeface="OPPO Sans 4.0 SC"/>
                <a:cs typeface="Noto Sans Khmer UI"/>
              </a:rPr>
              <a:t>D</a:t>
            </a:r>
            <a:r>
              <a:rPr altLang="en-GB" b="1" dirty="0" sz="3200" i="0" lang="en-US" spc="15">
                <a:solidFill>
                  <a:srgbClr val="0F0F0F"/>
                </a:solidFill>
                <a:effectLst/>
                <a:latin typeface="Noto Sans Khmer UI"/>
                <a:ea typeface="OPPO Sans 4.0 SC"/>
                <a:cs typeface="Noto Sans Khmer UI"/>
              </a:rPr>
              <a:t>I</a:t>
            </a:r>
            <a:r>
              <a:rPr altLang="en-GB" b="1" dirty="0" sz="3200" i="0" lang="en-US" spc="15">
                <a:solidFill>
                  <a:srgbClr val="0F0F0F"/>
                </a:solidFill>
                <a:effectLst/>
                <a:latin typeface="Noto Sans Khmer UI"/>
                <a:ea typeface="OPPO Sans 4.0 SC"/>
                <a:cs typeface="Noto Sans Khmer UI"/>
              </a:rPr>
              <a:t>G</a:t>
            </a:r>
            <a:r>
              <a:rPr altLang="en-GB" b="1" dirty="0" sz="3200" i="0" lang="en-US" spc="15">
                <a:solidFill>
                  <a:srgbClr val="0F0F0F"/>
                </a:solidFill>
                <a:effectLst/>
                <a:latin typeface="Noto Sans Khmer UI"/>
                <a:ea typeface="OPPO Sans 4.0 SC"/>
                <a:cs typeface="Noto Sans Khmer UI"/>
              </a:rPr>
              <a:t>I</a:t>
            </a:r>
            <a:r>
              <a:rPr altLang="en-GB" b="1" dirty="0" sz="3200" i="0" lang="en-US" spc="15">
                <a:solidFill>
                  <a:srgbClr val="0F0F0F"/>
                </a:solidFill>
                <a:effectLst/>
                <a:latin typeface="Noto Sans Khmer UI"/>
                <a:ea typeface="OPPO Sans 4.0 SC"/>
                <a:cs typeface="Noto Sans Khmer UI"/>
              </a:rPr>
              <a:t>TAL </a:t>
            </a:r>
            <a:r>
              <a:rPr altLang="en-GB" b="1" dirty="0" sz="3200" i="0" lang="en-US" spc="15">
                <a:solidFill>
                  <a:srgbClr val="0F0F0F"/>
                </a:solidFill>
                <a:effectLst/>
                <a:latin typeface="Noto Sans Khmer UI"/>
                <a:ea typeface="OPPO Sans 4.0 SC"/>
                <a:cs typeface="Noto Sans Khmer UI"/>
              </a:rPr>
              <a:t>P</a:t>
            </a:r>
            <a:r>
              <a:rPr altLang="en-GB" b="1" dirty="0" sz="3200" i="0" lang="en-US" spc="15">
                <a:solidFill>
                  <a:srgbClr val="0F0F0F"/>
                </a:solidFill>
                <a:effectLst/>
                <a:latin typeface="Noto Sans Khmer UI"/>
                <a:ea typeface="OPPO Sans 4.0 SC"/>
                <a:cs typeface="Noto Sans Khmer UI"/>
              </a:rPr>
              <a:t>ORTFOLIO </a:t>
            </a:r>
            <a:endParaRPr b="0" dirty="0" sz="3200" spc="15">
              <a:latin typeface="Noto Sans Khmer UI"/>
              <a:ea typeface="OPPO Sans 4.0 SC"/>
              <a:cs typeface="Noto Sans Khmer UI"/>
            </a:endParaRPr>
          </a:p>
        </p:txBody>
      </p:sp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9782475" y="4824325"/>
            <a:ext cx="2525773" cy="2530431"/>
          </a:xfrm>
          <a:prstGeom prst="rect"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"/>
          <p:cNvSpPr txBox="1"/>
          <p:nvPr/>
        </p:nvSpPr>
        <p:spPr>
          <a:xfrm>
            <a:off x="0" y="0"/>
            <a:ext cx="6183377" cy="662940"/>
          </a:xfrm>
          <a:prstGeom prst="rect"/>
        </p:spPr>
        <p:txBody>
          <a:bodyPr rtlCol="0" wrap="square">
            <a:spAutoFit/>
          </a:bodyPr>
          <a:p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R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E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S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U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L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T 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A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N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D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 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S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C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R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E</a:t>
            </a:r>
            <a:r>
              <a:rPr altLang="en-GB" b="1" sz="3600" lang="en-US">
                <a:solidFill>
                  <a:srgbClr val="02A5E3"/>
                </a:solidFill>
                <a:latin typeface="Source Sans Pro"/>
                <a:ea typeface="Noto Serif CJK JP"/>
              </a:rPr>
              <a:t>ENSHOTS </a:t>
            </a:r>
            <a:endParaRPr b="1" sz="3600" lang="en-GB">
              <a:solidFill>
                <a:srgbClr val="02A5E3"/>
              </a:solidFill>
              <a:latin typeface="Source Sans Pro"/>
              <a:ea typeface="Noto Serif CJK JP"/>
            </a:endParaRPr>
          </a:p>
        </p:txBody>
      </p:sp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18074274">
            <a:off x="8940357" y="115610"/>
            <a:ext cx="2412296" cy="2721498"/>
          </a:xfrm>
          <a:prstGeom prst="rect"/>
        </p:spPr>
      </p:pic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3"/>
          <a:srcRect l="141" t="10373" r="-141" b="6605"/>
          <a:stretch>
            <a:fillRect/>
          </a:stretch>
        </p:blipFill>
        <p:spPr>
          <a:xfrm rot="0">
            <a:off x="689074" y="662940"/>
            <a:ext cx="4355771" cy="5693662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"/>
          <p:cNvSpPr txBox="1"/>
          <p:nvPr/>
        </p:nvSpPr>
        <p:spPr>
          <a:xfrm>
            <a:off x="7654707" y="257224"/>
            <a:ext cx="4000000" cy="548640"/>
          </a:xfrm>
          <a:prstGeom prst="rect"/>
        </p:spPr>
        <p:txBody>
          <a:bodyPr rtlCol="0" wrap="square">
            <a:spAutoFit/>
          </a:bodyPr>
          <a:p>
            <a:r>
              <a:rPr altLang="en-GB" b="1" sz="2800" lang="en-US">
                <a:solidFill>
                  <a:srgbClr val="FFFFFF"/>
                </a:solidFill>
                <a:latin typeface="Source Sans Pro"/>
                <a:ea typeface="Noto Serif CJK JP"/>
              </a:rPr>
              <a:t>C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Noto Serif CJK JP"/>
              </a:rPr>
              <a:t>O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Noto Serif CJK JP"/>
              </a:rPr>
              <a:t>N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Noto Serif CJK JP"/>
              </a:rPr>
              <a:t>C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Noto Serif CJK JP"/>
              </a:rPr>
              <a:t>L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Noto Serif CJK JP"/>
              </a:rPr>
              <a:t>USION </a:t>
            </a:r>
            <a:endParaRPr b="1" sz="2800" lang="en-GB">
              <a:solidFill>
                <a:srgbClr val="FFFFFF"/>
              </a:solidFill>
              <a:latin typeface="Source Sans Pro"/>
              <a:ea typeface="Noto Serif CJK JP"/>
            </a:endParaRPr>
          </a:p>
        </p:txBody>
      </p:sp>
      <p:sp>
        <p:nvSpPr>
          <p:cNvPr id="1048585" name=""/>
          <p:cNvSpPr txBox="1"/>
          <p:nvPr/>
        </p:nvSpPr>
        <p:spPr>
          <a:xfrm>
            <a:off x="8463517" y="982980"/>
            <a:ext cx="3728483" cy="4892041"/>
          </a:xfrm>
          <a:prstGeom prst="rect"/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GB" sz="2400" lang="en-US">
                <a:solidFill>
                  <a:srgbClr val="FFFFFF"/>
                </a:solidFill>
                <a:latin typeface="Noto Serif CJK JP"/>
                <a:ea typeface="Noto Serif CJK JP"/>
              </a:rPr>
              <a:t>This project creates the world’s first AI-powered holographic resume — a futuristic digital portfolio that is unforgettable, innovative, and beyond the traditional resume system.</a:t>
            </a:r>
            <a:endParaRPr sz="2400" lang="en-GB">
              <a:solidFill>
                <a:srgbClr val="FFFFFF"/>
              </a:solidFill>
              <a:latin typeface="Noto Serif CJK JP"/>
              <a:ea typeface="Noto Serif CJK JP"/>
            </a:endParaRPr>
          </a:p>
        </p:txBody>
      </p:sp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-690461" y="3429000"/>
            <a:ext cx="3850095" cy="3857198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"/>
          <p:cNvSpPr txBox="1"/>
          <p:nvPr/>
        </p:nvSpPr>
        <p:spPr>
          <a:xfrm>
            <a:off x="4712518" y="4384348"/>
            <a:ext cx="6004410" cy="1005840"/>
          </a:xfrm>
          <a:prstGeom prst="rect"/>
        </p:spPr>
        <p:txBody>
          <a:bodyPr rtlCol="0" wrap="square">
            <a:spAutoFit/>
          </a:bodyPr>
          <a:p>
            <a:r>
              <a:rPr altLang="en-GB" b="1" sz="2800" lang="en-US">
                <a:solidFill>
                  <a:srgbClr val="FFFFFF"/>
                </a:solidFill>
                <a:latin typeface="Source Sans Pro"/>
                <a:ea typeface="OPPO Sans 4.0 SC"/>
              </a:rPr>
              <a:t>L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OPPO Sans 4.0 SC"/>
              </a:rPr>
              <a:t>i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OPPO Sans 4.0 SC"/>
              </a:rPr>
              <a:t>n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OPPO Sans 4.0 SC"/>
              </a:rPr>
              <a:t>k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OPPO Sans 4.0 SC"/>
              </a:rPr>
              <a:t> 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OPPO Sans 4.0 SC"/>
              </a:rPr>
              <a:t> 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OPPO Sans 4.0 SC"/>
              </a:rPr>
              <a:t>h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OPPO Sans 4.0 SC"/>
              </a:rPr>
              <a:t>e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OPPO Sans 4.0 SC"/>
              </a:rPr>
              <a:t>r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OPPO Sans 4.0 SC"/>
              </a:rPr>
              <a:t>e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OPPO Sans 4.0 SC"/>
              </a:rPr>
              <a:t> </a:t>
            </a:r>
            <a:endParaRPr b="1" sz="2800" lang="en-GB">
              <a:solidFill>
                <a:srgbClr val="FFFFFF"/>
              </a:solidFill>
              <a:latin typeface="Source Sans Pro"/>
              <a:ea typeface="OPPO Sans 4.0 SC"/>
            </a:endParaRPr>
          </a:p>
          <a:p>
            <a:r>
              <a:rPr altLang="en-GB" b="1" sz="2800" lang="en-US">
                <a:solidFill>
                  <a:srgbClr val="FFFFFF"/>
                </a:solidFill>
                <a:latin typeface="Source Sans Pro"/>
                <a:ea typeface="OPPO Sans 4.0 SC"/>
              </a:rPr>
              <a:t>@</a:t>
            </a:r>
            <a:r>
              <a:rPr altLang="en-GB" b="1" sz="2800" lang="en-US">
                <a:solidFill>
                  <a:srgbClr val="FFFFFF"/>
                </a:solidFill>
                <a:latin typeface="Source Sans Pro"/>
                <a:ea typeface="OPPO Sans 4.0 SC"/>
              </a:rPr>
              <a:t>https://github.com/Priyanila-07</a:t>
            </a:r>
            <a:endParaRPr b="1" sz="2800" lang="en-GB">
              <a:solidFill>
                <a:srgbClr val="FFFFFF"/>
              </a:solidFill>
              <a:latin typeface="Source Sans Pro"/>
              <a:ea typeface="OPPO Sans 4.0 S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9191623" y="3686897"/>
            <a:ext cx="3407622" cy="3413908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"/>
          <p:cNvSpPr txBox="1"/>
          <p:nvPr/>
        </p:nvSpPr>
        <p:spPr>
          <a:xfrm>
            <a:off x="541194" y="1869165"/>
            <a:ext cx="7215358" cy="1158241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lang="en-GB">
                <a:solidFill>
                  <a:srgbClr val="FFFFFF"/>
                </a:solidFill>
                <a:latin typeface="Noto Serif CJK JP"/>
                <a:ea typeface="Noto Serif CJK JP"/>
              </a:rPr>
              <a:t>“AI-Powered Holographic Resume System”</a:t>
            </a:r>
            <a:endParaRPr sz="24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400" lang="en-GB">
              <a:solidFill>
                <a:srgbClr val="FFFFFF"/>
              </a:solidFill>
              <a:latin typeface="Noto Serif CJK JP"/>
              <a:ea typeface="Noto Serif CJK JP"/>
            </a:endParaRPr>
          </a:p>
        </p:txBody>
      </p:sp>
      <p:sp>
        <p:nvSpPr>
          <p:cNvPr id="1048597" name="object 17"/>
          <p:cNvSpPr txBox="1">
            <a:spLocks noGrp="1"/>
          </p:cNvSpPr>
          <p:nvPr/>
        </p:nvSpPr>
        <p:spPr>
          <a:xfrm>
            <a:off x="460817" y="1005298"/>
            <a:ext cx="5122542" cy="676910"/>
          </a:xfrm>
          <a:prstGeom prst="rect"/>
        </p:spPr>
        <p:txBody>
          <a:bodyPr bIns="0" lIns="0" rIns="0" rtlCol="0" tIns="16510" vert="horz" wrap="square">
            <a:spAutoFit/>
          </a:bodyPr>
          <a:lstStyle>
            <a:lvl1pPr>
              <a:defRPr b="1" sz="4800" i="0">
                <a:solidFill>
                  <a:srgbClr val="000000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250" spc="5">
                <a:solidFill>
                  <a:srgbClr val="00B0F0"/>
                </a:solidFill>
                <a:latin typeface="Source Sans Pro"/>
                <a:ea typeface="OPPO Sans 4.0 SC"/>
                <a:cs typeface="Roboto Flex"/>
              </a:rPr>
              <a:t>PROJECT</a:t>
            </a:r>
            <a:r>
              <a:rPr dirty="0" sz="4250" spc="-85">
                <a:solidFill>
                  <a:srgbClr val="00B0F0"/>
                </a:solidFill>
                <a:latin typeface="Source Sans Pro"/>
                <a:ea typeface="OPPO Sans 4.0 SC"/>
                <a:cs typeface="Roboto Flex"/>
              </a:rPr>
              <a:t> </a:t>
            </a:r>
            <a:r>
              <a:rPr dirty="0" sz="4250" spc="25">
                <a:solidFill>
                  <a:srgbClr val="00B0F0"/>
                </a:solidFill>
                <a:latin typeface="Source Sans Pro"/>
                <a:ea typeface="OPPO Sans 4.0 SC"/>
                <a:cs typeface="Roboto Flex"/>
              </a:rPr>
              <a:t>TITLE</a:t>
            </a:r>
            <a:endParaRPr sz="4250">
              <a:solidFill>
                <a:srgbClr val="00B0F0"/>
              </a:solidFill>
              <a:latin typeface="Source Sans Pro"/>
              <a:ea typeface="OPPO Sans 4.0 SC"/>
              <a:cs typeface="Roboto Flex"/>
            </a:endParaRPr>
          </a:p>
        </p:txBody>
      </p:sp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0" y="4733321"/>
            <a:ext cx="2120766" cy="2124678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extBox 22"/>
          <p:cNvSpPr txBox="1"/>
          <p:nvPr/>
        </p:nvSpPr>
        <p:spPr>
          <a:xfrm>
            <a:off x="809817" y="543277"/>
            <a:ext cx="9061664" cy="6964680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b="0" dirty="0" sz="28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FFFFFF"/>
                </a:solidFill>
                <a:effectLst/>
                <a:latin typeface="Noto Serif CJK JP"/>
                <a:ea typeface="Noto Serif CJK JP"/>
                <a:cs typeface="Times New Roman" panose="02020603050405020304" pitchFamily="18" charset="0"/>
              </a:rPr>
              <a:t>Problem Statement</a:t>
            </a:r>
            <a:endParaRPr b="0" dirty="0" sz="28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FFFFFF"/>
                </a:solidFill>
                <a:effectLst/>
                <a:latin typeface="Noto Serif CJK JP"/>
                <a:ea typeface="Noto Serif CJK JP"/>
                <a:cs typeface="Times New Roman" panose="02020603050405020304" pitchFamily="18" charset="0"/>
              </a:rPr>
              <a:t>Project Overview</a:t>
            </a:r>
            <a:endParaRPr b="0" dirty="0" sz="28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FFFFFF"/>
                </a:solidFill>
                <a:effectLst/>
                <a:latin typeface="Noto Serif CJK JP"/>
                <a:ea typeface="Noto Serif CJK JP"/>
                <a:cs typeface="Times New Roman" panose="02020603050405020304" pitchFamily="18" charset="0"/>
              </a:rPr>
              <a:t>End Users</a:t>
            </a:r>
            <a:endParaRPr b="0" dirty="0" sz="28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dirty="0" sz="2800" lang="en-US">
                <a:solidFill>
                  <a:srgbClr val="FFFFFF"/>
                </a:solidFill>
                <a:latin typeface="Noto Serif CJK JP"/>
                <a:ea typeface="Noto Serif CJK JP"/>
                <a:cs typeface="Times New Roman" panose="02020603050405020304" pitchFamily="18" charset="0"/>
              </a:rPr>
              <a:t>Tools and Technologies</a:t>
            </a:r>
            <a:endParaRPr b="0" dirty="0" sz="28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FFFFFF"/>
                </a:solidFill>
                <a:effectLst/>
                <a:latin typeface="Noto Serif CJK JP"/>
                <a:ea typeface="Noto Serif CJK JP"/>
                <a:cs typeface="Times New Roman" panose="02020603050405020304" pitchFamily="18" charset="0"/>
              </a:rPr>
              <a:t>Portfolio design and Layout</a:t>
            </a:r>
            <a:endParaRPr b="0" dirty="0" sz="28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dirty="0" sz="2800" lang="en-US">
                <a:solidFill>
                  <a:srgbClr val="FFFFFF"/>
                </a:solidFill>
                <a:latin typeface="Noto Serif CJK JP"/>
                <a:ea typeface="Noto Serif CJK JP"/>
                <a:cs typeface="Times New Roman" panose="02020603050405020304" pitchFamily="18" charset="0"/>
              </a:rPr>
              <a:t>Features and Functionality</a:t>
            </a:r>
            <a:endParaRPr b="0" dirty="0" sz="28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FFFFFF"/>
                </a:solidFill>
                <a:effectLst/>
                <a:latin typeface="Noto Serif CJK JP"/>
                <a:ea typeface="Noto Serif CJK JP"/>
                <a:cs typeface="Times New Roman" panose="02020603050405020304" pitchFamily="18" charset="0"/>
              </a:rPr>
              <a:t>Results and </a:t>
            </a:r>
            <a:r>
              <a:rPr dirty="0" sz="2800" lang="en-US">
                <a:solidFill>
                  <a:srgbClr val="FFFFFF"/>
                </a:solidFill>
                <a:latin typeface="Noto Serif CJK JP"/>
                <a:ea typeface="Noto Serif CJK JP"/>
                <a:cs typeface="Times New Roman" panose="02020603050405020304" pitchFamily="18" charset="0"/>
              </a:rPr>
              <a:t>Screenshots</a:t>
            </a:r>
            <a:endParaRPr b="0" dirty="0" sz="28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FFFFFF"/>
                </a:solidFill>
                <a:effectLst/>
                <a:latin typeface="Noto Serif CJK JP"/>
                <a:ea typeface="Noto Serif CJK JP"/>
                <a:cs typeface="Times New Roman" panose="02020603050405020304" pitchFamily="18" charset="0"/>
              </a:rPr>
              <a:t>Conclusion</a:t>
            </a:r>
            <a:endParaRPr b="0" dirty="0" sz="28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dirty="0" sz="2800" lang="en-US" err="1">
                <a:solidFill>
                  <a:srgbClr val="FFFFFF"/>
                </a:solidFill>
                <a:latin typeface="Noto Serif CJK JP"/>
                <a:ea typeface="Noto Serif CJK JP"/>
                <a:cs typeface="Times New Roman" panose="02020603050405020304" pitchFamily="18" charset="0"/>
              </a:rPr>
              <a:t>Github</a:t>
            </a:r>
            <a:r>
              <a:rPr dirty="0" sz="2800" lang="en-US">
                <a:solidFill>
                  <a:srgbClr val="FFFFFF"/>
                </a:solidFill>
                <a:latin typeface="Noto Serif CJK JP"/>
                <a:ea typeface="Noto Serif CJK JP"/>
                <a:cs typeface="Times New Roman" panose="02020603050405020304" pitchFamily="18" charset="0"/>
              </a:rPr>
              <a:t> Link</a:t>
            </a:r>
            <a:endParaRPr b="0" dirty="0" sz="2800" i="0" lang="en-US">
              <a:solidFill>
                <a:srgbClr val="FFFFFF"/>
              </a:solidFill>
              <a:effectLst/>
              <a:latin typeface="Noto Serif CJK JP"/>
              <a:ea typeface="Noto Serif CJK JP"/>
              <a:cs typeface="Times New Roman" panose="02020603050405020304" pitchFamily="18" charset="0"/>
            </a:endParaRPr>
          </a:p>
          <a:p>
            <a:endParaRPr dirty="0" sz="2800" lang="en-IN">
              <a:solidFill>
                <a:srgbClr val="FFFFFF"/>
              </a:solidFill>
              <a:latin typeface="Noto Serif CJK JP"/>
              <a:ea typeface="Noto Serif CJK JP"/>
              <a:cs typeface="Times New Roman" panose="02020603050405020304" pitchFamily="18" charset="0"/>
            </a:endParaRPr>
          </a:p>
        </p:txBody>
      </p:sp>
      <p:sp>
        <p:nvSpPr>
          <p:cNvPr id="1048599" name="object 21"/>
          <p:cNvSpPr txBox="1">
            <a:spLocks noGrp="1"/>
          </p:cNvSpPr>
          <p:nvPr/>
        </p:nvSpPr>
        <p:spPr>
          <a:xfrm>
            <a:off x="739775" y="445388"/>
            <a:ext cx="2357120" cy="622935"/>
          </a:xfrm>
          <a:prstGeom prst="rect"/>
        </p:spPr>
        <p:txBody>
          <a:bodyPr bIns="0" lIns="0" rIns="0" rtlCol="0" tIns="13335" vert="horz" wrap="square">
            <a:spAutoFit/>
          </a:bodyPr>
          <a:lstStyle>
            <a:lvl1pPr>
              <a:defRPr b="1" sz="4800" i="0">
                <a:solidFill>
                  <a:srgbClr val="000000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25">
                <a:solidFill>
                  <a:srgbClr val="02A5E3"/>
                </a:solidFill>
              </a:rPr>
              <a:t>A</a:t>
            </a:r>
            <a:r>
              <a:rPr dirty="0" spc="-5">
                <a:solidFill>
                  <a:srgbClr val="02A5E3"/>
                </a:solidFill>
              </a:rPr>
              <a:t>G</a:t>
            </a:r>
            <a:r>
              <a:rPr dirty="0" spc="-35">
                <a:solidFill>
                  <a:srgbClr val="02A5E3"/>
                </a:solidFill>
              </a:rPr>
              <a:t>E</a:t>
            </a:r>
            <a:r>
              <a:rPr dirty="0" spc="15">
                <a:solidFill>
                  <a:srgbClr val="02A5E3"/>
                </a:solidFill>
              </a:rPr>
              <a:t>N</a:t>
            </a:r>
            <a:r>
              <a:rPr dirty="0">
                <a:solidFill>
                  <a:srgbClr val="02A5E3"/>
                </a:solidFill>
              </a:rPr>
              <a:t>DA</a:t>
            </a:r>
            <a:endParaRPr dirty="0">
              <a:solidFill>
                <a:srgbClr val="02A5E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"/>
          <p:cNvSpPr txBox="1"/>
          <p:nvPr/>
        </p:nvSpPr>
        <p:spPr>
          <a:xfrm>
            <a:off x="3736054" y="1615439"/>
            <a:ext cx="6060173" cy="3627120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1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 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.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 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Normal resumes &amp; portfolios are boring, flat, and limited.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2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.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Employers don’t get a real sense of 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the student’s personality and creativity.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3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.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Students need a futuristic way to stand out in placements.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</p:txBody>
      </p:sp>
      <p:sp>
        <p:nvSpPr>
          <p:cNvPr id="1048601" name=""/>
          <p:cNvSpPr txBox="1"/>
          <p:nvPr/>
        </p:nvSpPr>
        <p:spPr>
          <a:xfrm>
            <a:off x="992617" y="642295"/>
            <a:ext cx="5459057" cy="548640"/>
          </a:xfrm>
          <a:prstGeom prst="rect"/>
        </p:spPr>
        <p:txBody>
          <a:bodyPr rtlCol="0" wrap="square">
            <a:spAutoFit/>
          </a:bodyPr>
          <a:p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P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R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O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BLEM 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S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T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A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TEMENT </a:t>
            </a:r>
            <a:endParaRPr b="1" sz="2800" lang="en-GB">
              <a:solidFill>
                <a:srgbClr val="02A5E3"/>
              </a:solidFill>
              <a:latin typeface="Source Sans Pro"/>
              <a:ea typeface="Noto Serif CJK JP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"/>
          <p:cNvSpPr txBox="1"/>
          <p:nvPr/>
        </p:nvSpPr>
        <p:spPr>
          <a:xfrm>
            <a:off x="833199" y="1465943"/>
            <a:ext cx="8236804" cy="4511041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GB" sz="2000" lang="en-GB">
                <a:solidFill>
                  <a:srgbClr val="FFFFFF"/>
                </a:solidFill>
                <a:latin typeface="Noto Serif CJK JP"/>
                <a:ea typeface="Noto Serif CJK JP"/>
              </a:rPr>
              <a:t>•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 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This project proposes a Digital Portfolio 2.0 → a resume that comes alive in 3D hologram / AR (Augmented Reality).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000" lang="en-GB">
                <a:solidFill>
                  <a:srgbClr val="FFFFFF"/>
                </a:solidFill>
                <a:latin typeface="Noto Serif CJK JP"/>
                <a:ea typeface="Noto Serif CJK JP"/>
              </a:rPr>
              <a:t>•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 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Students upload their details, projects, and certificates.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000" lang="en-GB">
                <a:solidFill>
                  <a:srgbClr val="FFFFFF"/>
                </a:solidFill>
                <a:latin typeface="Noto Serif CJK JP"/>
                <a:ea typeface="Noto Serif CJK JP"/>
              </a:rPr>
              <a:t>•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 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Portfolio generates an interactive holographic avatar that presents skills to recruiters.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000" lang="en-GB">
                <a:solidFill>
                  <a:srgbClr val="FFFFFF"/>
                </a:solidFill>
                <a:latin typeface="Noto Serif CJK JP"/>
                <a:ea typeface="Noto Serif CJK JP"/>
              </a:rPr>
              <a:t>•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 </a:t>
            </a:r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Employers can scan a QR code → see the student’s AR/VR resume in 3D.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</p:txBody>
      </p:sp>
      <p:sp>
        <p:nvSpPr>
          <p:cNvPr id="1048603" name=""/>
          <p:cNvSpPr txBox="1"/>
          <p:nvPr/>
        </p:nvSpPr>
        <p:spPr>
          <a:xfrm>
            <a:off x="307238" y="472099"/>
            <a:ext cx="4000000" cy="548640"/>
          </a:xfrm>
          <a:prstGeom prst="rect"/>
        </p:spPr>
        <p:txBody>
          <a:bodyPr rtlCol="0" wrap="square">
            <a:spAutoFit/>
          </a:bodyPr>
          <a:p>
            <a:r>
              <a:rPr altLang="en-GB" b="1" sz="2800" lang="en-US">
                <a:solidFill>
                  <a:srgbClr val="02A5E3"/>
                </a:solidFill>
                <a:latin typeface="Source Sans Pro"/>
              </a:rPr>
              <a:t>P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</a:rPr>
              <a:t>R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</a:rPr>
              <a:t>O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</a:rPr>
              <a:t>J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</a:rPr>
              <a:t>E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</a:rPr>
              <a:t>CT 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</a:rPr>
              <a:t>O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</a:rPr>
              <a:t>V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</a:rPr>
              <a:t>E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</a:rPr>
              <a:t>R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</a:rPr>
              <a:t>VIEW </a:t>
            </a:r>
            <a:endParaRPr b="1" sz="2800" lang="en-GB">
              <a:solidFill>
                <a:srgbClr val="02A5E3"/>
              </a:solidFill>
              <a:latin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"/>
          <p:cNvSpPr txBox="1"/>
          <p:nvPr/>
        </p:nvSpPr>
        <p:spPr>
          <a:xfrm>
            <a:off x="647734" y="1364675"/>
            <a:ext cx="6308537" cy="3825241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GB" sz="2400" lang="en-US">
                <a:solidFill>
                  <a:srgbClr val="FFFFFF"/>
                </a:solidFill>
                <a:latin typeface="Noto Serif CJK JP"/>
                <a:ea typeface="Noto Serif CJK JP"/>
              </a:rPr>
              <a:t> </a:t>
            </a:r>
            <a:r>
              <a:rPr altLang="en-GB" sz="2400" lang="en-GB">
                <a:solidFill>
                  <a:srgbClr val="FFFFFF"/>
                </a:solidFill>
                <a:latin typeface="Noto Serif CJK JP"/>
                <a:ea typeface="Noto Serif CJK JP"/>
              </a:rPr>
              <a:t>🎓</a:t>
            </a:r>
            <a:r>
              <a:rPr altLang="en-GB" sz="2400" lang="en-US">
                <a:solidFill>
                  <a:srgbClr val="FFFFFF"/>
                </a:solidFill>
                <a:latin typeface="Noto Serif CJK JP"/>
                <a:ea typeface="Noto Serif CJK JP"/>
              </a:rPr>
              <a:t>Students – showcase skills in futuristic way.</a:t>
            </a:r>
            <a:endParaRPr sz="24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4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400" lang="en-US">
                <a:solidFill>
                  <a:srgbClr val="FFFFFF"/>
                </a:solidFill>
                <a:latin typeface="Noto Serif CJK JP"/>
                <a:ea typeface="Noto Serif CJK JP"/>
              </a:rPr>
              <a:t>🏫 Colleges – placement cell innovation.</a:t>
            </a:r>
            <a:endParaRPr sz="24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4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400" lang="en-US">
                <a:solidFill>
                  <a:srgbClr val="FFFFFF"/>
                </a:solidFill>
                <a:latin typeface="Noto Serif CJK JP"/>
                <a:ea typeface="Noto Serif CJK JP"/>
              </a:rPr>
              <a:t>💼 Employers – immersive recruitment experience.</a:t>
            </a:r>
            <a:endParaRPr sz="2400" lang="en-GB">
              <a:solidFill>
                <a:srgbClr val="FFFFFF"/>
              </a:solidFill>
              <a:latin typeface="Noto Serif CJK JP"/>
              <a:ea typeface="Noto Serif CJK JP"/>
            </a:endParaRPr>
          </a:p>
        </p:txBody>
      </p:sp>
      <p:sp>
        <p:nvSpPr>
          <p:cNvPr id="1048605" name=""/>
          <p:cNvSpPr txBox="1"/>
          <p:nvPr/>
        </p:nvSpPr>
        <p:spPr>
          <a:xfrm>
            <a:off x="332976" y="339230"/>
            <a:ext cx="4936284" cy="670559"/>
          </a:xfrm>
          <a:prstGeom prst="rect"/>
        </p:spPr>
        <p:txBody>
          <a:bodyPr rtlCol="0" wrap="square">
            <a:spAutoFit/>
          </a:bodyPr>
          <a:p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W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H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O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 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A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R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E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 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T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H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E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 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E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N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D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 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U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S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E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R</a:t>
            </a:r>
            <a:r>
              <a:rPr altLang="en-GB" b="1" sz="2800" lang="en-US">
                <a:solidFill>
                  <a:srgbClr val="02A5E3"/>
                </a:solidFill>
                <a:latin typeface="OPPO Sans 4.0 SC"/>
                <a:ea typeface="OPPO Sans 4.0 SC"/>
              </a:rPr>
              <a:t>'S </a:t>
            </a:r>
            <a:endParaRPr b="1" sz="2800" lang="en-GB">
              <a:solidFill>
                <a:srgbClr val="02A5E3"/>
              </a:solidFill>
              <a:latin typeface="OPPO Sans 4.0 SC"/>
              <a:ea typeface="OPPO Sans 4.0 S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"/>
          <p:cNvSpPr txBox="1"/>
          <p:nvPr/>
        </p:nvSpPr>
        <p:spPr>
          <a:xfrm>
            <a:off x="6444935" y="1712873"/>
            <a:ext cx="5259648" cy="4069081"/>
          </a:xfrm>
          <a:prstGeom prst="rect"/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AR Tools (Blender / Unity 3D for concept).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AI Avatars (text-to-speech + animation).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QR Code Generator → to access holographic portfolio.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  <a:p>
            <a:r>
              <a:rPr altLang="en-GB" sz="2000" lang="en-US">
                <a:solidFill>
                  <a:srgbClr val="FFFFFF"/>
                </a:solidFill>
                <a:latin typeface="Noto Serif CJK JP"/>
                <a:ea typeface="Noto Serif CJK JP"/>
              </a:rPr>
              <a:t>WPS Presentation → for the project documentation.</a:t>
            </a:r>
            <a:endParaRPr sz="2000" lang="en-GB">
              <a:solidFill>
                <a:srgbClr val="FFFFFF"/>
              </a:solidFill>
              <a:latin typeface="Noto Serif CJK JP"/>
              <a:ea typeface="Noto Serif CJK JP"/>
            </a:endParaRPr>
          </a:p>
        </p:txBody>
      </p:sp>
      <p:sp>
        <p:nvSpPr>
          <p:cNvPr id="1048607" name=""/>
          <p:cNvSpPr txBox="1"/>
          <p:nvPr/>
        </p:nvSpPr>
        <p:spPr>
          <a:xfrm>
            <a:off x="5507396" y="722857"/>
            <a:ext cx="5038498" cy="548640"/>
          </a:xfrm>
          <a:prstGeom prst="rect"/>
        </p:spPr>
        <p:txBody>
          <a:bodyPr rtlCol="0" wrap="square">
            <a:spAutoFit/>
          </a:bodyPr>
          <a:p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T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O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O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L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S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 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A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N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D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 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F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U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N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CTIONALITY </a:t>
            </a:r>
            <a:endParaRPr b="1" sz="2800" lang="en-GB">
              <a:solidFill>
                <a:srgbClr val="02A5E3"/>
              </a:solidFill>
              <a:latin typeface="Source Sans Pro"/>
              <a:ea typeface="Noto Serif CJK JP"/>
            </a:endParaRPr>
          </a:p>
        </p:txBody>
      </p:sp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10310598" y="5154634"/>
            <a:ext cx="2249479" cy="2253628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"/>
          <p:cNvSpPr txBox="1"/>
          <p:nvPr/>
        </p:nvSpPr>
        <p:spPr>
          <a:xfrm>
            <a:off x="3635258" y="598690"/>
            <a:ext cx="6378086" cy="548640"/>
          </a:xfrm>
          <a:prstGeom prst="rect"/>
        </p:spPr>
        <p:txBody>
          <a:bodyPr rtlCol="0" wrap="square">
            <a:spAutoFit/>
          </a:bodyPr>
          <a:p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P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O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R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TFOLIO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 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 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D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E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S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IGN 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A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N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D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 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L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A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Y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O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U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T</a:t>
            </a:r>
            <a:r>
              <a:rPr altLang="en-GB" b="1" sz="2800" lang="en-US">
                <a:solidFill>
                  <a:srgbClr val="02A5E3"/>
                </a:solidFill>
                <a:latin typeface="Source Sans Pro"/>
                <a:ea typeface="Noto Serif CJK JP"/>
              </a:rPr>
              <a:t> </a:t>
            </a:r>
            <a:endParaRPr b="1" sz="2800" lang="en-GB">
              <a:solidFill>
                <a:srgbClr val="02A5E3"/>
              </a:solidFill>
              <a:latin typeface="Source Sans Pro"/>
              <a:ea typeface="Noto Serif CJK JP"/>
            </a:endParaRPr>
          </a:p>
        </p:txBody>
      </p:sp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357036" y="3449066"/>
            <a:ext cx="2230635" cy="3526465"/>
          </a:xfrm>
          <a:prstGeom prst="rect"/>
        </p:spPr>
      </p:pic>
      <p:sp>
        <p:nvSpPr>
          <p:cNvPr id="1048609" name=""/>
          <p:cNvSpPr txBox="1"/>
          <p:nvPr/>
        </p:nvSpPr>
        <p:spPr>
          <a:xfrm>
            <a:off x="3125275" y="1147329"/>
            <a:ext cx="6350463" cy="4853940"/>
          </a:xfrm>
          <a:prstGeom prst="rect"/>
        </p:spPr>
        <p:txBody>
          <a:bodyPr rtlCol="0" wrap="square">
            <a:spAutoFit/>
          </a:bodyPr>
          <a:p>
            <a:r>
              <a:rPr sz="2000" lang="en-GB">
                <a:solidFill>
                  <a:srgbClr val="FFFFFF"/>
                </a:solidFill>
                <a:latin typeface="Source Sans Pro"/>
                <a:ea typeface="Noto Serif CJK JP"/>
              </a:rPr>
              <a:t>1️⃣ Home Page – Student name, photo, tagline, and quick introduction.
2️⃣ About Me – Career goals, passions, and strengths.
3️⃣ Education Timeline – Year-wise display of academic progress.
4️⃣ Skills Section – Technical and soft skills shown with icons and progress bars.
5️⃣ Projects Showcase – Screenshots and short descriptions of completed projects.
6️⃣ Certificates &amp; Achievements – Digital badges and scanned certificates in a gallery view.
7️⃣ Hobbies &amp; Interests – Icons representing personal interests and creativity.
8️⃣ Contact / Connect With Me – Email, LinkedIn, GitHub, and a QR code for quick access.</a:t>
            </a:r>
            <a:endParaRPr sz="2000" lang="en-GB">
              <a:solidFill>
                <a:srgbClr val="FFFFFF"/>
              </a:solidFill>
              <a:latin typeface="Source Sans Pro"/>
              <a:ea typeface="Noto Serif CJK JP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"/>
          <p:cNvSpPr txBox="1"/>
          <p:nvPr/>
        </p:nvSpPr>
        <p:spPr>
          <a:xfrm>
            <a:off x="543566" y="1897380"/>
            <a:ext cx="6963948" cy="3291840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400" lang="en-GB">
                <a:solidFill>
                  <a:srgbClr val="FFFFFF"/>
                </a:solidFill>
                <a:latin typeface="Noto Serif CJK JP"/>
                <a:ea typeface="Noto Serif CJK JP"/>
                <a:cs typeface="Noto Sans Thaana"/>
              </a:rPr>
              <a:t>✔ 3D holographic avatar introduces student.</a:t>
            </a:r>
            <a:endParaRPr sz="2400" lang="en-GB">
              <a:solidFill>
                <a:srgbClr val="FFFFFF"/>
              </a:solidFill>
              <a:latin typeface="Noto Serif CJK JP"/>
              <a:ea typeface="Noto Serif CJK JP"/>
              <a:cs typeface="Noto Sans Thaana"/>
            </a:endParaRPr>
          </a:p>
          <a:p>
            <a:r>
              <a:rPr sz="2400" lang="en-GB">
                <a:solidFill>
                  <a:srgbClr val="FFFFFF"/>
                </a:solidFill>
                <a:latin typeface="Noto Serif CJK JP"/>
                <a:ea typeface="Noto Serif CJK JP"/>
                <a:cs typeface="Noto Sans Thaana"/>
              </a:rPr>
              <a:t>✔ Interactive projects &amp; certificates (clickable in AR).</a:t>
            </a:r>
            <a:endParaRPr sz="2400" lang="en-GB">
              <a:solidFill>
                <a:srgbClr val="FFFFFF"/>
              </a:solidFill>
              <a:latin typeface="Noto Serif CJK JP"/>
              <a:ea typeface="Noto Serif CJK JP"/>
              <a:cs typeface="Noto Sans Thaana"/>
            </a:endParaRPr>
          </a:p>
          <a:p>
            <a:r>
              <a:rPr sz="2400" lang="en-GB">
                <a:solidFill>
                  <a:srgbClr val="FFFFFF"/>
                </a:solidFill>
                <a:latin typeface="Noto Serif CJK JP"/>
                <a:ea typeface="Noto Serif CJK JP"/>
                <a:cs typeface="Noto Sans Thaana"/>
              </a:rPr>
              <a:t>✔ QR code to instantly access profile.</a:t>
            </a:r>
            <a:endParaRPr sz="2400" lang="en-GB">
              <a:solidFill>
                <a:srgbClr val="FFFFFF"/>
              </a:solidFill>
              <a:latin typeface="Noto Serif CJK JP"/>
              <a:ea typeface="Noto Serif CJK JP"/>
              <a:cs typeface="Noto Sans Thaana"/>
            </a:endParaRPr>
          </a:p>
          <a:p>
            <a:r>
              <a:rPr sz="2400" lang="en-GB">
                <a:solidFill>
                  <a:srgbClr val="FFFFFF"/>
                </a:solidFill>
                <a:latin typeface="Noto Serif CJK JP"/>
                <a:ea typeface="Noto Serif CJK JP"/>
                <a:cs typeface="Noto Sans Thaana"/>
              </a:rPr>
              <a:t>✔ Futuristic, never-seen-before resume concept.</a:t>
            </a:r>
            <a:endParaRPr sz="2400" lang="en-GB">
              <a:solidFill>
                <a:srgbClr val="FFFFFF"/>
              </a:solidFill>
              <a:latin typeface="Noto Serif CJK JP"/>
              <a:ea typeface="Noto Serif CJK JP"/>
              <a:cs typeface="Noto Sans Thaana"/>
            </a:endParaRPr>
          </a:p>
        </p:txBody>
      </p:sp>
      <p:sp>
        <p:nvSpPr>
          <p:cNvPr id="1048588" name=""/>
          <p:cNvSpPr txBox="1"/>
          <p:nvPr/>
        </p:nvSpPr>
        <p:spPr>
          <a:xfrm>
            <a:off x="0" y="770913"/>
            <a:ext cx="5643078" cy="599440"/>
          </a:xfrm>
          <a:prstGeom prst="rect"/>
        </p:spPr>
        <p:txBody>
          <a:bodyPr rtlCol="0" wrap="square">
            <a:spAutoFit/>
          </a:bodyPr>
          <a:p>
            <a:r>
              <a:rPr altLang="en-GB" b="1" sz="3200" lang="en-US">
                <a:solidFill>
                  <a:srgbClr val="02A5E3"/>
                </a:solidFill>
                <a:latin typeface="Source Sans Pro"/>
                <a:ea typeface="Noto Serif CJK JP"/>
              </a:rPr>
              <a:t>F</a:t>
            </a:r>
            <a:r>
              <a:rPr altLang="en-GB" b="1" sz="3200" lang="en-US">
                <a:solidFill>
                  <a:srgbClr val="02A5E3"/>
                </a:solidFill>
                <a:latin typeface="Source Sans Pro"/>
                <a:ea typeface="Noto Serif CJK JP"/>
              </a:rPr>
              <a:t>E</a:t>
            </a:r>
            <a:r>
              <a:rPr altLang="en-GB" b="1" sz="3200" lang="en-US">
                <a:solidFill>
                  <a:srgbClr val="02A5E3"/>
                </a:solidFill>
                <a:latin typeface="Source Sans Pro"/>
                <a:ea typeface="Noto Serif CJK JP"/>
              </a:rPr>
              <a:t>A</a:t>
            </a:r>
            <a:r>
              <a:rPr altLang="en-GB" b="1" sz="3200" lang="en-US">
                <a:solidFill>
                  <a:srgbClr val="02A5E3"/>
                </a:solidFill>
                <a:latin typeface="Source Sans Pro"/>
                <a:ea typeface="Noto Serif CJK JP"/>
              </a:rPr>
              <a:t>T</a:t>
            </a:r>
            <a:r>
              <a:rPr altLang="en-GB" b="1" sz="3200" lang="en-US">
                <a:solidFill>
                  <a:srgbClr val="02A5E3"/>
                </a:solidFill>
                <a:latin typeface="Source Sans Pro"/>
                <a:ea typeface="Noto Serif CJK JP"/>
              </a:rPr>
              <a:t>URE </a:t>
            </a:r>
            <a:r>
              <a:rPr altLang="en-GB" b="1" sz="3200" lang="en-US">
                <a:solidFill>
                  <a:srgbClr val="02A5E3"/>
                </a:solidFill>
                <a:latin typeface="Source Sans Pro"/>
                <a:ea typeface="Noto Serif CJK JP"/>
              </a:rPr>
              <a:t>A</a:t>
            </a:r>
            <a:r>
              <a:rPr altLang="en-GB" b="1" sz="3200" lang="en-US">
                <a:solidFill>
                  <a:srgbClr val="02A5E3"/>
                </a:solidFill>
                <a:latin typeface="Source Sans Pro"/>
                <a:ea typeface="Noto Serif CJK JP"/>
              </a:rPr>
              <a:t>N</a:t>
            </a:r>
            <a:r>
              <a:rPr altLang="en-GB" b="1" sz="3200" lang="en-US">
                <a:solidFill>
                  <a:srgbClr val="02A5E3"/>
                </a:solidFill>
                <a:latin typeface="Source Sans Pro"/>
                <a:ea typeface="Noto Serif CJK JP"/>
              </a:rPr>
              <a:t>D</a:t>
            </a:r>
            <a:r>
              <a:rPr altLang="en-GB" b="1" sz="3200" lang="en-US">
                <a:solidFill>
                  <a:srgbClr val="02A5E3"/>
                </a:solidFill>
                <a:latin typeface="Source Sans Pro"/>
                <a:ea typeface="Noto Serif CJK JP"/>
              </a:rPr>
              <a:t> </a:t>
            </a:r>
            <a:r>
              <a:rPr altLang="en-GB" b="1" sz="3200" lang="en-US">
                <a:solidFill>
                  <a:srgbClr val="02A5E3"/>
                </a:solidFill>
                <a:latin typeface="Source Sans Pro"/>
                <a:ea typeface="Noto Serif CJK JP"/>
              </a:rPr>
              <a:t>F</a:t>
            </a:r>
            <a:r>
              <a:rPr altLang="en-GB" b="1" sz="3200" lang="en-US">
                <a:solidFill>
                  <a:srgbClr val="02A5E3"/>
                </a:solidFill>
                <a:latin typeface="Source Sans Pro"/>
                <a:ea typeface="Noto Serif CJK JP"/>
              </a:rPr>
              <a:t>U</a:t>
            </a:r>
            <a:r>
              <a:rPr altLang="en-GB" b="1" sz="3200" lang="en-US">
                <a:solidFill>
                  <a:srgbClr val="02A5E3"/>
                </a:solidFill>
                <a:latin typeface="Source Sans Pro"/>
                <a:ea typeface="Noto Serif CJK JP"/>
              </a:rPr>
              <a:t>N</a:t>
            </a:r>
            <a:r>
              <a:rPr altLang="en-GB" b="1" sz="3200" lang="en-US">
                <a:solidFill>
                  <a:srgbClr val="02A5E3"/>
                </a:solidFill>
                <a:latin typeface="Source Sans Pro"/>
                <a:ea typeface="Noto Serif CJK JP"/>
              </a:rPr>
              <a:t>CTIONALITY </a:t>
            </a:r>
            <a:endParaRPr b="1" sz="3200" lang="en-GB">
              <a:solidFill>
                <a:srgbClr val="02A5E3"/>
              </a:solidFill>
              <a:latin typeface="Source Sans Pro"/>
              <a:ea typeface="Noto Serif CJK JP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RMX3997</dc:creator>
  <dcterms:created xsi:type="dcterms:W3CDTF">2015-05-08T17:30:45Z</dcterms:created>
  <dcterms:modified xsi:type="dcterms:W3CDTF">2025-08-31T18:22:06Z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7b03ceba038745eaa0fd6cd37e02844c</vt:lpwstr>
  </property>
</Properties>
</file>